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0" r:id="rId3"/>
    <p:sldId id="257" r:id="rId4"/>
    <p:sldId id="284" r:id="rId5"/>
    <p:sldId id="301" r:id="rId6"/>
    <p:sldId id="302" r:id="rId7"/>
    <p:sldId id="304" r:id="rId8"/>
    <p:sldId id="303" r:id="rId9"/>
    <p:sldId id="307" r:id="rId10"/>
    <p:sldId id="305" r:id="rId11"/>
    <p:sldId id="306" r:id="rId12"/>
    <p:sldId id="308" r:id="rId13"/>
    <p:sldId id="309" r:id="rId14"/>
    <p:sldId id="310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81" autoAdjust="0"/>
  </p:normalViewPr>
  <p:slideViewPr>
    <p:cSldViewPr snapToGrid="0">
      <p:cViewPr>
        <p:scale>
          <a:sx n="117" d="100"/>
          <a:sy n="117" d="100"/>
        </p:scale>
        <p:origin x="-35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6/15/2020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6/15/2020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6/15/2020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6/15/2020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30DC7">
                <a:alpha val="52000"/>
              </a:srgb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6/15/2020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72741" y="757127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10/03 al 24/11/20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59376" y="2911653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Coordinadoras: Dras.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Isabel Albornoz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 Adriana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Ferrini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13/03 al 27/11/20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horas/semana.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Meroño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Saura MA, Rodríguez Martínez T, Ventura López M y col. Caso clínico: Uso combinado de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rituximab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romiplostim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púrpura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trombocitopénica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idiopática.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OFIL 2018; 28 (1): 79-80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Resumen</a:t>
            </a:r>
          </a:p>
          <a:p>
            <a:endParaRPr lang="es-AR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Trombocitopenia inmunitaria primaria (PTI) enfermedad </a:t>
            </a:r>
            <a:r>
              <a:rPr lang="es-ES_tradnl" sz="2600" dirty="0" err="1"/>
              <a:t>autoinmunitaria</a:t>
            </a:r>
            <a:r>
              <a:rPr lang="es-ES_tradnl" sz="2600" dirty="0"/>
              <a:t> adquirida, producida principalmente por dos mecanismos </a:t>
            </a:r>
            <a:endParaRPr lang="en-US" sz="2600" dirty="0"/>
          </a:p>
          <a:p>
            <a:r>
              <a:rPr lang="es-ES_tradnl" sz="2600" dirty="0"/>
              <a:t>    </a:t>
            </a:r>
            <a:r>
              <a:rPr lang="es-ES_tradnl" sz="2600" dirty="0" smtClean="0"/>
              <a:t>		- destrucción </a:t>
            </a:r>
            <a:r>
              <a:rPr lang="es-ES_tradnl" sz="2600" dirty="0"/>
              <a:t>acelerada de plaquetas mediada por </a:t>
            </a:r>
            <a:r>
              <a:rPr lang="es-ES_tradnl" sz="2600" dirty="0" err="1"/>
              <a:t>autoanticuerpos</a:t>
            </a:r>
            <a:endParaRPr lang="en-US" sz="2600" dirty="0"/>
          </a:p>
          <a:p>
            <a:r>
              <a:rPr lang="es-ES_tradnl" sz="2600" dirty="0"/>
              <a:t>    </a:t>
            </a:r>
            <a:r>
              <a:rPr lang="es-ES_tradnl" sz="2600" dirty="0" smtClean="0"/>
              <a:t>		- producción </a:t>
            </a:r>
            <a:r>
              <a:rPr lang="es-ES_tradnl" sz="2600" dirty="0"/>
              <a:t>inadecuada de plaquetas.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/>
              <a:t>Síntomas y signos muy variables, destacando las hemorragias </a:t>
            </a:r>
            <a:r>
              <a:rPr lang="es-ES_tradnl" sz="2600" dirty="0" smtClean="0"/>
              <a:t>cutáneas.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Objetivo </a:t>
            </a:r>
            <a:r>
              <a:rPr lang="es-ES_tradnl" sz="2600" dirty="0"/>
              <a:t>del tratamiento, aumentar cifras de plaquetas hasta niveles capaces de prevenir </a:t>
            </a:r>
            <a:r>
              <a:rPr lang="es-ES_tradnl" sz="2600" dirty="0" smtClean="0"/>
              <a:t>hemorragias.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presenta </a:t>
            </a:r>
            <a:r>
              <a:rPr lang="es-ES_tradnl" sz="2600" dirty="0" smtClean="0"/>
              <a:t>el caso </a:t>
            </a:r>
            <a:r>
              <a:rPr lang="es-ES_tradnl" sz="2600" dirty="0"/>
              <a:t>de </a:t>
            </a:r>
            <a:r>
              <a:rPr lang="es-ES_tradnl" sz="2600" dirty="0" smtClean="0"/>
              <a:t>un paciente </a:t>
            </a:r>
            <a:r>
              <a:rPr lang="es-ES_tradnl" sz="2600" dirty="0"/>
              <a:t>diagnosticado </a:t>
            </a:r>
            <a:r>
              <a:rPr lang="es-ES_tradnl" sz="2600" dirty="0" smtClean="0"/>
              <a:t>con </a:t>
            </a:r>
            <a:r>
              <a:rPr lang="es-ES_tradnl" sz="2600" dirty="0"/>
              <a:t>PTI refractario a terapias estándar y  </a:t>
            </a:r>
            <a:r>
              <a:rPr lang="es-ES_tradnl" sz="2600" dirty="0" smtClean="0"/>
              <a:t>se indica tratamiento </a:t>
            </a:r>
            <a:r>
              <a:rPr lang="es-ES_tradnl" sz="2600" dirty="0"/>
              <a:t>combinado con </a:t>
            </a:r>
            <a:r>
              <a:rPr lang="es-ES_tradnl" sz="2600" dirty="0" err="1"/>
              <a:t>romiplostim</a:t>
            </a:r>
            <a:r>
              <a:rPr lang="es-ES_tradnl" sz="2600" dirty="0"/>
              <a:t> y </a:t>
            </a:r>
            <a:r>
              <a:rPr lang="es-ES_tradnl" sz="2600" dirty="0" err="1" smtClean="0"/>
              <a:t>rituximab</a:t>
            </a:r>
            <a:r>
              <a:rPr lang="es-ES_tradnl" sz="2600" dirty="0" smtClean="0"/>
              <a:t>, </a:t>
            </a:r>
            <a:r>
              <a:rPr lang="es-ES_tradnl" sz="2600" dirty="0"/>
              <a:t>no reflejado en ficha </a:t>
            </a:r>
            <a:r>
              <a:rPr lang="es-ES_tradnl" sz="2600" dirty="0" smtClean="0"/>
              <a:t>técnica.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observa aumento mantenido </a:t>
            </a:r>
            <a:r>
              <a:rPr lang="es-ES_tradnl" sz="2600" dirty="0" smtClean="0"/>
              <a:t>de recuento </a:t>
            </a:r>
            <a:r>
              <a:rPr lang="es-ES_tradnl" sz="2600" dirty="0"/>
              <a:t>plaquetario y </a:t>
            </a:r>
            <a:r>
              <a:rPr lang="es-ES_tradnl" sz="2600" dirty="0" smtClean="0"/>
              <a:t>un perfil de reacciones </a:t>
            </a:r>
            <a:r>
              <a:rPr lang="es-ES_tradnl" sz="2600" dirty="0"/>
              <a:t>adversas </a:t>
            </a:r>
            <a:r>
              <a:rPr lang="es-ES_tradnl" sz="2600" dirty="0" smtClean="0"/>
              <a:t>leves.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Son </a:t>
            </a:r>
            <a:r>
              <a:rPr lang="es-ES_tradnl" sz="2600" dirty="0"/>
              <a:t>necesarios más estudios de seguridad y eficacia para considerarla una opción de tratamiento en la PTI.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1"/>
            <a:ext cx="12192000" cy="5772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</a:t>
            </a:r>
            <a:endParaRPr lang="en-US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Trombocitopenia inmunitaria primaria (PTI) enfermedad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autoinmunitaria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adquirida, con características clínicas y evolutivas muy diversas.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produce principalmente por dos mecanismos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destrucción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acelerada de plaquetas mediada por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autoanticuerpos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producción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inadecuada de plaquetas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Incidencia en adultos 0,2-0,4 casos por cada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habitantes por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año.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Prevalencia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pacientes con PTI crónica por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 habitantes.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Enfermedad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rara, la padecen menos de cinco personas por cada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10.000 habitantes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Muy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frecuente en niños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6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5695"/>
            <a:ext cx="12192000" cy="629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distribución bimodal en adultos, presenta pico menor en adultos jóvenes, principalmente mujeres y una incidencia mayor en ancianos, sin diferencias entre ambos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sexos.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Síntomas </a:t>
            </a:r>
            <a:r>
              <a:rPr lang="es-ES_tradnl" sz="2600" dirty="0"/>
              <a:t>y signos muy variables entre los diferentes </a:t>
            </a:r>
            <a:r>
              <a:rPr lang="es-ES_tradnl" sz="2600" dirty="0" smtClean="0"/>
              <a:t>pacientes.</a:t>
            </a:r>
            <a:endParaRPr lang="en-US" sz="26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Hemorragias </a:t>
            </a:r>
            <a:r>
              <a:rPr lang="es-ES_tradnl" sz="2600" dirty="0" err="1"/>
              <a:t>mucocutáneas</a:t>
            </a:r>
            <a:r>
              <a:rPr lang="es-ES_tradnl" sz="2600" dirty="0"/>
              <a:t>, menorragia y anemia ferropénica, principalmente en pacientes con recuento plaquetario bajo </a:t>
            </a:r>
            <a:r>
              <a:rPr lang="es-ES_tradnl" sz="2600" dirty="0" smtClean="0"/>
              <a:t>(&lt; </a:t>
            </a:r>
            <a:r>
              <a:rPr lang="es-ES_tradnl" sz="2600" dirty="0"/>
              <a:t>20x10</a:t>
            </a:r>
            <a:r>
              <a:rPr lang="es-ES_tradnl" sz="2600" baseline="30000" dirty="0"/>
              <a:t>9</a:t>
            </a:r>
            <a:r>
              <a:rPr lang="es-ES_tradnl" sz="2600" dirty="0"/>
              <a:t>/l</a:t>
            </a:r>
            <a:r>
              <a:rPr lang="es-ES_tradnl" sz="2600" dirty="0" smtClean="0"/>
              <a:t>).</a:t>
            </a:r>
            <a:endParaRPr lang="en-US" sz="26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Recuento </a:t>
            </a:r>
            <a:r>
              <a:rPr lang="es-ES_tradnl" sz="2600" dirty="0"/>
              <a:t>plaquetario es un predictor pobre </a:t>
            </a:r>
            <a:r>
              <a:rPr lang="es-ES_tradnl" sz="2600" dirty="0" smtClean="0"/>
              <a:t>(pero </a:t>
            </a:r>
            <a:r>
              <a:rPr lang="es-ES_tradnl" sz="2600" dirty="0"/>
              <a:t>muy </a:t>
            </a:r>
            <a:r>
              <a:rPr lang="es-ES_tradnl" sz="2600" dirty="0" smtClean="0"/>
              <a:t>empleado) </a:t>
            </a:r>
            <a:r>
              <a:rPr lang="es-ES_tradnl" sz="2600" dirty="0"/>
              <a:t>del riesgo </a:t>
            </a:r>
            <a:r>
              <a:rPr lang="es-ES_tradnl" sz="2600" dirty="0" smtClean="0"/>
              <a:t>hemorrágico, </a:t>
            </a:r>
            <a:r>
              <a:rPr lang="es-ES_tradnl" sz="2600" dirty="0"/>
              <a:t>siendo el sangrado previo y la edad los indicadores independientes de hemorragia en </a:t>
            </a:r>
            <a:r>
              <a:rPr lang="es-ES_tradnl" sz="2600" dirty="0" smtClean="0"/>
              <a:t>PTI.</a:t>
            </a:r>
            <a:endParaRPr lang="en-US" sz="26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20314"/>
            <a:ext cx="12192000" cy="5038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/>
              <a:t>INTRODUCCIÓN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s-ES_tradnl" dirty="0"/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Objetivo </a:t>
            </a:r>
            <a:r>
              <a:rPr lang="es-ES_tradnl" sz="2600" dirty="0"/>
              <a:t>del </a:t>
            </a:r>
            <a:r>
              <a:rPr lang="es-ES_tradnl" sz="2600" dirty="0" smtClean="0"/>
              <a:t>tratamiento, </a:t>
            </a:r>
            <a:r>
              <a:rPr lang="es-ES_tradnl" sz="2600" dirty="0"/>
              <a:t>aumentar cifras de plaquetas  a niveles capaces de prevenir hemorragias con relevancia clínica </a:t>
            </a:r>
            <a:r>
              <a:rPr lang="es-ES_tradnl" sz="2600" dirty="0" smtClean="0"/>
              <a:t>(&gt;30x10</a:t>
            </a:r>
            <a:r>
              <a:rPr lang="es-ES_tradnl" sz="2600" baseline="30000" dirty="0" smtClean="0"/>
              <a:t>9</a:t>
            </a:r>
            <a:r>
              <a:rPr lang="es-ES_tradnl" sz="2600" dirty="0"/>
              <a:t>) para evitar el </a:t>
            </a:r>
            <a:r>
              <a:rPr lang="es-ES_tradnl" sz="2600" dirty="0" smtClean="0"/>
              <a:t>sangrado más </a:t>
            </a:r>
            <a:r>
              <a:rPr lang="es-ES_tradnl" sz="2600" dirty="0"/>
              <a:t>que corregir cifras hasta valores </a:t>
            </a:r>
            <a:r>
              <a:rPr lang="es-ES_tradnl" sz="2600" dirty="0" smtClean="0"/>
              <a:t>normales.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Ante </a:t>
            </a:r>
            <a:r>
              <a:rPr lang="es-ES_tradnl" sz="2600" dirty="0"/>
              <a:t>un caso de PTI</a:t>
            </a:r>
            <a:endParaRPr lang="en-US" sz="2600" dirty="0"/>
          </a:p>
          <a:p>
            <a:r>
              <a:rPr lang="es-ES_tradnl" sz="2600" dirty="0"/>
              <a:t>   </a:t>
            </a:r>
            <a:r>
              <a:rPr lang="es-ES_tradnl" sz="2600" dirty="0" smtClean="0"/>
              <a:t>	- </a:t>
            </a:r>
            <a:r>
              <a:rPr lang="es-ES_tradnl" sz="2600" b="1" dirty="0"/>
              <a:t>De primera </a:t>
            </a:r>
            <a:r>
              <a:rPr lang="es-ES_tradnl" sz="2600" b="1" dirty="0" smtClean="0"/>
              <a:t>línea:  </a:t>
            </a:r>
            <a:r>
              <a:rPr lang="es-ES_tradnl" sz="2600" dirty="0"/>
              <a:t>glucocorticoides (</a:t>
            </a:r>
            <a:r>
              <a:rPr lang="es-ES_tradnl" sz="2600" dirty="0" err="1"/>
              <a:t>prednisona</a:t>
            </a:r>
            <a:r>
              <a:rPr lang="es-ES_tradnl" sz="2600" dirty="0"/>
              <a:t>) por tres semanas, seguido de </a:t>
            </a:r>
            <a:r>
              <a:rPr lang="es-ES_tradnl" sz="2600" dirty="0" smtClean="0"/>
              <a:t> 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        descenso </a:t>
            </a:r>
            <a:r>
              <a:rPr lang="es-ES_tradnl" sz="2600" dirty="0"/>
              <a:t>paulatino </a:t>
            </a:r>
            <a:r>
              <a:rPr lang="es-ES_tradnl" sz="2600" dirty="0" smtClean="0"/>
              <a:t>durante tres </a:t>
            </a:r>
            <a:r>
              <a:rPr lang="es-ES_tradnl" sz="2600" dirty="0"/>
              <a:t>semanas hasta su retirada y en casos de </a:t>
            </a:r>
            <a:r>
              <a:rPr lang="es-ES_tradnl" sz="2600" dirty="0" smtClean="0"/>
              <a:t> 		   	  hemorragias, agregar </a:t>
            </a:r>
            <a:r>
              <a:rPr lang="es-ES_tradnl" sz="2600" dirty="0"/>
              <a:t>al tratamiento </a:t>
            </a:r>
            <a:r>
              <a:rPr lang="es-ES_tradnl" sz="2600" dirty="0" smtClean="0"/>
              <a:t>inmunoglobulina </a:t>
            </a:r>
            <a:r>
              <a:rPr lang="es-ES_tradnl" sz="2600" dirty="0"/>
              <a:t>intravenosa</a:t>
            </a:r>
            <a:r>
              <a:rPr lang="es-ES_tradnl" sz="2600" dirty="0" smtClean="0"/>
              <a:t>, siempre 	 	  combinada </a:t>
            </a:r>
            <a:r>
              <a:rPr lang="es-ES_tradnl" sz="2600" dirty="0"/>
              <a:t>con </a:t>
            </a:r>
            <a:r>
              <a:rPr lang="es-ES_tradnl" sz="2600" dirty="0" smtClean="0"/>
              <a:t>glucocorticoides</a:t>
            </a:r>
            <a:r>
              <a:rPr lang="es-ES_tradnl" sz="2600" dirty="0"/>
              <a:t>.</a:t>
            </a:r>
            <a:endParaRPr lang="en-US" sz="2600" dirty="0"/>
          </a:p>
          <a:p>
            <a:r>
              <a:rPr lang="es-ES_tradnl" sz="2600" dirty="0" smtClean="0"/>
              <a:t>	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6507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900" dirty="0" smtClean="0"/>
              <a:t>INTRODUCCIÓN</a:t>
            </a:r>
          </a:p>
          <a:p>
            <a:endParaRPr lang="es-ES_tradnl" sz="2900" dirty="0" smtClean="0"/>
          </a:p>
          <a:p>
            <a:endParaRPr lang="es-ES_tradnl" sz="2900" dirty="0" smtClean="0"/>
          </a:p>
          <a:p>
            <a:r>
              <a:rPr lang="es-ES_tradnl" sz="2600" dirty="0" smtClean="0"/>
              <a:t>	- </a:t>
            </a:r>
            <a:r>
              <a:rPr lang="es-ES_tradnl" sz="2600" b="1" dirty="0"/>
              <a:t>De segunda línea: </a:t>
            </a:r>
            <a:r>
              <a:rPr lang="es-ES_tradnl" sz="2600" dirty="0"/>
              <a:t>se contempla realización </a:t>
            </a:r>
            <a:r>
              <a:rPr lang="es-ES_tradnl" sz="2600" dirty="0" err="1" smtClean="0"/>
              <a:t>esplecnectomía</a:t>
            </a:r>
            <a:r>
              <a:rPr lang="es-ES_tradnl" sz="2600" dirty="0"/>
              <a:t>. En pacientes  </a:t>
            </a:r>
          </a:p>
          <a:p>
            <a:r>
              <a:rPr lang="es-ES_tradnl" sz="2600" dirty="0"/>
              <a:t>              </a:t>
            </a:r>
            <a:r>
              <a:rPr lang="es-ES_tradnl" sz="2600" dirty="0" err="1"/>
              <a:t>esplenectomizados</a:t>
            </a:r>
            <a:r>
              <a:rPr lang="es-ES_tradnl" sz="2600" dirty="0"/>
              <a:t> o en aquellos que esté contraindicado, podría emplearse   </a:t>
            </a:r>
          </a:p>
          <a:p>
            <a:r>
              <a:rPr lang="es-ES_tradnl" sz="2600" dirty="0"/>
              <a:t>              agonistas del receptor de la </a:t>
            </a:r>
            <a:r>
              <a:rPr lang="es-ES_tradnl" sz="2600" dirty="0" err="1"/>
              <a:t>trombopoyetina</a:t>
            </a:r>
            <a:r>
              <a:rPr lang="es-ES_tradnl" sz="2600" dirty="0"/>
              <a:t> (ART</a:t>
            </a:r>
            <a:r>
              <a:rPr lang="es-ES_tradnl" sz="2600" dirty="0" smtClean="0"/>
              <a:t>).</a:t>
            </a:r>
          </a:p>
          <a:p>
            <a:endParaRPr lang="en-US" sz="2600" dirty="0"/>
          </a:p>
          <a:p>
            <a:r>
              <a:rPr lang="es-ES_tradnl" sz="2600" dirty="0"/>
              <a:t>	- </a:t>
            </a:r>
            <a:r>
              <a:rPr lang="es-ES_tradnl" sz="2600" b="1" dirty="0"/>
              <a:t>De tercera línea:</a:t>
            </a:r>
            <a:r>
              <a:rPr lang="es-ES_tradnl" sz="2600" dirty="0"/>
              <a:t> </a:t>
            </a:r>
            <a:r>
              <a:rPr lang="es-ES_tradnl" sz="2600" dirty="0" err="1"/>
              <a:t>rituximab</a:t>
            </a:r>
            <a:r>
              <a:rPr lang="es-ES_tradnl" sz="2600" dirty="0"/>
              <a:t> (en pacientes refractarios a terapias anteriores).</a:t>
            </a:r>
            <a:endParaRPr lang="en-US" sz="2600" dirty="0"/>
          </a:p>
          <a:p>
            <a:endParaRPr lang="es-ES_tradnl" sz="2600" dirty="0" smtClean="0"/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En </a:t>
            </a:r>
            <a:r>
              <a:rPr lang="es-ES_tradnl" sz="2600" dirty="0"/>
              <a:t>casos aislados, uso concomitante de </a:t>
            </a:r>
            <a:r>
              <a:rPr lang="es-ES_tradnl" sz="2600" dirty="0" err="1"/>
              <a:t>romiplostim</a:t>
            </a:r>
            <a:r>
              <a:rPr lang="es-ES_tradnl" sz="2600" dirty="0"/>
              <a:t> y </a:t>
            </a:r>
            <a:r>
              <a:rPr lang="es-ES_tradnl" sz="2600" dirty="0" err="1"/>
              <a:t>rituximab</a:t>
            </a:r>
            <a:r>
              <a:rPr lang="es-ES_tradnl" sz="2600" dirty="0"/>
              <a:t> aumenta significativamente recuento plaquetario en pacientes no respondedores a tratamientos estándares.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4275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5834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CLÍNICO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masculino de 51 años edad ingresó por sospecha de trombocitopenia inmunitaria primaria, con malestar general, lesiones petequiales en tronco, miembros inferiores y superiores y mucosa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cavidad oral.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Trombopenia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severa que no presentó sangrado activo ni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fiebre.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Hemograma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mostró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trombopenia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severa (plaquetas 2x10</a:t>
            </a:r>
            <a:r>
              <a:rPr lang="es-ES_tradnl" sz="26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aspirado de médula se observó leucocitosis,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neutrofilia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desviación a la izquierda, confirmando trombocitopenia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megacariocítica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a estos datos, junto con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resultado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positivo de anticuerpos antinucleares (ANA), se confirmó diagnóstico de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PTI.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1"/>
            <a:ext cx="12192000" cy="7140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CLÍNICO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s-ES_tradnl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inició tratamiento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estándar,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prednisona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 mg/día con respuesta parcial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(plaquetas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34x10</a:t>
            </a:r>
            <a:r>
              <a:rPr lang="es-ES_tradnl" sz="26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inmunoglobulina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intravenosa para una temprana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recuperación.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/>
              <a:t>Recuento </a:t>
            </a:r>
            <a:r>
              <a:rPr lang="es-ES_tradnl" sz="2600" dirty="0"/>
              <a:t>plaquetario se redujo a 7x10</a:t>
            </a:r>
            <a:r>
              <a:rPr lang="es-ES_tradnl" sz="2600" baseline="30000" dirty="0"/>
              <a:t>3</a:t>
            </a:r>
            <a:r>
              <a:rPr lang="es-ES_tradnl" sz="2600" dirty="0"/>
              <a:t> </a:t>
            </a:r>
            <a:r>
              <a:rPr lang="es-ES_tradnl" sz="2600" dirty="0" err="1"/>
              <a:t>uL</a:t>
            </a:r>
            <a:r>
              <a:rPr lang="es-ES_tradnl" sz="2600" dirty="0"/>
              <a:t>, se decidió pasar a segunda línea de tratamiento con </a:t>
            </a:r>
            <a:r>
              <a:rPr lang="es-ES_tradnl" sz="2600" dirty="0" err="1"/>
              <a:t>romiplostim</a:t>
            </a:r>
            <a:r>
              <a:rPr lang="es-ES_tradnl" sz="2600" dirty="0"/>
              <a:t> semanal</a:t>
            </a:r>
            <a:endParaRPr lang="en-US" sz="2600" dirty="0"/>
          </a:p>
          <a:p>
            <a:r>
              <a:rPr lang="es-ES_tradnl" sz="2600" dirty="0"/>
              <a:t>     </a:t>
            </a:r>
            <a:r>
              <a:rPr lang="es-ES_tradnl" sz="2600" dirty="0" smtClean="0"/>
              <a:t>  </a:t>
            </a:r>
            <a:r>
              <a:rPr lang="es-ES_tradnl" sz="2600" b="1" dirty="0" smtClean="0"/>
              <a:t>día </a:t>
            </a:r>
            <a:r>
              <a:rPr lang="es-ES_tradnl" sz="2600" b="1" dirty="0"/>
              <a:t>1:</a:t>
            </a:r>
            <a:r>
              <a:rPr lang="es-ES_tradnl" sz="2600" dirty="0"/>
              <a:t> 2 </a:t>
            </a:r>
            <a:r>
              <a:rPr lang="es-ES_tradnl" sz="2600" dirty="0" err="1"/>
              <a:t>mcg</a:t>
            </a:r>
            <a:r>
              <a:rPr lang="es-ES_tradnl" sz="2600" dirty="0"/>
              <a:t>/kg incrementando dosis hasta </a:t>
            </a:r>
            <a:r>
              <a:rPr lang="es-ES_tradnl" sz="2600" dirty="0" smtClean="0"/>
              <a:t>4 </a:t>
            </a:r>
            <a:r>
              <a:rPr lang="es-ES_tradnl" sz="2600" dirty="0" err="1" smtClean="0"/>
              <a:t>mcg</a:t>
            </a:r>
            <a:r>
              <a:rPr lang="es-ES_tradnl" sz="2600" dirty="0" smtClean="0"/>
              <a:t>/kg </a:t>
            </a:r>
            <a:r>
              <a:rPr lang="es-ES_tradnl" sz="2600" dirty="0"/>
              <a:t>(día 15</a:t>
            </a:r>
            <a:r>
              <a:rPr lang="es-ES_tradnl" sz="2600" dirty="0" smtClean="0"/>
              <a:t>).</a:t>
            </a:r>
            <a:r>
              <a:rPr lang="en-US" sz="2600" dirty="0"/>
              <a:t> </a:t>
            </a:r>
            <a:endParaRPr lang="en-US" sz="2600" dirty="0" smtClean="0"/>
          </a:p>
          <a:p>
            <a:r>
              <a:rPr lang="en-US" sz="2600" dirty="0" smtClean="0"/>
              <a:t>       </a:t>
            </a:r>
            <a:r>
              <a:rPr lang="es-ES_tradnl" sz="2600" dirty="0" smtClean="0"/>
              <a:t>Tras </a:t>
            </a:r>
            <a:r>
              <a:rPr lang="es-ES_tradnl" sz="2600" dirty="0"/>
              <a:t>dos dosis </a:t>
            </a:r>
            <a:r>
              <a:rPr lang="es-ES_tradnl" sz="2600" dirty="0" err="1"/>
              <a:t>romiplostim</a:t>
            </a:r>
            <a:r>
              <a:rPr lang="es-ES_tradnl" sz="2600" dirty="0"/>
              <a:t> y una transfusión de 5x10</a:t>
            </a:r>
            <a:r>
              <a:rPr lang="es-ES_tradnl" sz="2600" baseline="30000" dirty="0"/>
              <a:t>3</a:t>
            </a:r>
            <a:r>
              <a:rPr lang="es-ES_tradnl" sz="2600" dirty="0"/>
              <a:t> </a:t>
            </a:r>
            <a:r>
              <a:rPr lang="es-ES_tradnl" sz="2600" dirty="0" err="1"/>
              <a:t>uL</a:t>
            </a:r>
            <a:r>
              <a:rPr lang="es-ES_tradnl" sz="2600" dirty="0"/>
              <a:t> plaquetas (día5) no se logró </a:t>
            </a:r>
            <a:r>
              <a:rPr lang="es-ES_tradnl" sz="2600" dirty="0" smtClean="0"/>
              <a:t>  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 incremento </a:t>
            </a:r>
            <a:r>
              <a:rPr lang="es-ES_tradnl" sz="2600" dirty="0"/>
              <a:t>significativo en recuento plaquetario.</a:t>
            </a:r>
            <a:endParaRPr lang="en-US" sz="2600" dirty="0"/>
          </a:p>
          <a:p>
            <a:r>
              <a:rPr lang="es-ES_tradnl" sz="2600" dirty="0" smtClean="0"/>
              <a:t>   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 Debido </a:t>
            </a:r>
            <a:r>
              <a:rPr lang="es-ES_tradnl" sz="2600" dirty="0"/>
              <a:t>a </a:t>
            </a:r>
            <a:r>
              <a:rPr lang="es-ES_tradnl" sz="2600" dirty="0" err="1"/>
              <a:t>refractariedad</a:t>
            </a:r>
            <a:r>
              <a:rPr lang="es-ES_tradnl" sz="2600" dirty="0"/>
              <a:t> del tratamiento aplicado, se administra </a:t>
            </a:r>
            <a:r>
              <a:rPr lang="es-ES_tradnl" sz="2600" dirty="0" err="1"/>
              <a:t>rituximab</a:t>
            </a:r>
            <a:r>
              <a:rPr lang="es-ES_tradnl" sz="2600" dirty="0"/>
              <a:t> </a:t>
            </a:r>
            <a:r>
              <a:rPr lang="es-ES_tradnl" sz="2600" dirty="0" smtClean="0"/>
              <a:t>375 mg/m2   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 una vez/semana </a:t>
            </a:r>
            <a:r>
              <a:rPr lang="es-ES_tradnl" sz="2600" dirty="0"/>
              <a:t>por 4 </a:t>
            </a:r>
            <a:r>
              <a:rPr lang="es-ES_tradnl" sz="2600" dirty="0" smtClean="0"/>
              <a:t>semanas, </a:t>
            </a:r>
            <a:r>
              <a:rPr lang="es-ES_tradnl" sz="2600" dirty="0"/>
              <a:t>con indicación fuera de ficha técnica,  el día 9 tras la </a:t>
            </a:r>
            <a:r>
              <a:rPr lang="es-ES_tradnl" sz="2600" dirty="0" smtClean="0"/>
              <a:t>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 primera </a:t>
            </a:r>
            <a:r>
              <a:rPr lang="es-ES_tradnl" sz="2600" dirty="0"/>
              <a:t>dosis de </a:t>
            </a:r>
            <a:r>
              <a:rPr lang="es-ES_tradnl" sz="2600" dirty="0" err="1"/>
              <a:t>romiplostim</a:t>
            </a:r>
            <a:r>
              <a:rPr lang="es-ES_tradnl" sz="2600" dirty="0"/>
              <a:t>.</a:t>
            </a:r>
            <a:endParaRPr lang="en-US" sz="26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2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5695"/>
            <a:ext cx="121920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900" dirty="0" smtClean="0"/>
              <a:t>CASO CLÍNICO</a:t>
            </a:r>
          </a:p>
          <a:p>
            <a:endParaRPr lang="es-ES_tradn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El </a:t>
            </a:r>
            <a:r>
              <a:rPr lang="es-ES_tradnl" sz="2600" dirty="0"/>
              <a:t>recuento plaquetario aumentó de 7x10</a:t>
            </a:r>
            <a:r>
              <a:rPr lang="es-ES_tradnl" sz="2600" baseline="30000" dirty="0"/>
              <a:t>3</a:t>
            </a:r>
            <a:r>
              <a:rPr lang="es-ES_tradnl" sz="2600" dirty="0"/>
              <a:t> </a:t>
            </a:r>
            <a:r>
              <a:rPr lang="es-ES_tradnl" sz="2600" dirty="0" err="1"/>
              <a:t>uL</a:t>
            </a:r>
            <a:r>
              <a:rPr lang="es-ES_tradnl" sz="2600" dirty="0"/>
              <a:t> a </a:t>
            </a:r>
            <a:r>
              <a:rPr lang="es-ES_tradnl" sz="2600" dirty="0" smtClean="0"/>
              <a:t>13x10</a:t>
            </a:r>
            <a:r>
              <a:rPr lang="es-ES_tradnl" sz="2600" baseline="30000" dirty="0" smtClean="0"/>
              <a:t>3</a:t>
            </a:r>
            <a:r>
              <a:rPr lang="es-ES_tradnl" sz="2600" dirty="0" smtClean="0"/>
              <a:t>uL </a:t>
            </a:r>
            <a:r>
              <a:rPr lang="es-ES_tradnl" sz="2600" dirty="0"/>
              <a:t>desde el día 1 al </a:t>
            </a:r>
            <a:r>
              <a:rPr lang="es-ES_tradnl" sz="2600" dirty="0" smtClean="0"/>
              <a:t>9, </a:t>
            </a:r>
            <a:r>
              <a:rPr lang="es-ES_tradnl" sz="2600" dirty="0"/>
              <a:t>respectivamente, hasta </a:t>
            </a:r>
            <a:r>
              <a:rPr lang="es-ES_tradnl" sz="2600" dirty="0" smtClean="0"/>
              <a:t>243,3x10</a:t>
            </a:r>
            <a:r>
              <a:rPr lang="es-ES_tradnl" sz="2600" baseline="30000" dirty="0" smtClean="0"/>
              <a:t>3</a:t>
            </a:r>
            <a:r>
              <a:rPr lang="es-ES_tradnl" sz="2600" dirty="0" smtClean="0"/>
              <a:t>uL el </a:t>
            </a:r>
            <a:r>
              <a:rPr lang="es-ES_tradnl" sz="2600" dirty="0"/>
              <a:t>día </a:t>
            </a:r>
            <a:r>
              <a:rPr lang="es-ES_tradnl" sz="2600" dirty="0" smtClean="0"/>
              <a:t>39.</a:t>
            </a:r>
          </a:p>
          <a:p>
            <a:endParaRPr lang="es-ES_tradnl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Tratamiento </a:t>
            </a:r>
            <a:r>
              <a:rPr lang="es-ES_tradnl" sz="2600" dirty="0"/>
              <a:t>con </a:t>
            </a:r>
            <a:r>
              <a:rPr lang="es-ES_tradnl" sz="2600" dirty="0" err="1"/>
              <a:t>rituximab</a:t>
            </a:r>
            <a:r>
              <a:rPr lang="es-ES_tradnl" sz="2600" dirty="0"/>
              <a:t> terminó </a:t>
            </a:r>
            <a:r>
              <a:rPr lang="es-ES_tradnl" sz="2600" dirty="0" smtClean="0"/>
              <a:t>el </a:t>
            </a:r>
            <a:r>
              <a:rPr lang="es-ES_tradnl" sz="2600" b="1" dirty="0" smtClean="0"/>
              <a:t>día </a:t>
            </a:r>
            <a:r>
              <a:rPr lang="es-ES_tradnl" sz="2600" b="1" dirty="0"/>
              <a:t>32</a:t>
            </a:r>
            <a:r>
              <a:rPr lang="es-ES_tradnl" sz="2600" dirty="0"/>
              <a:t>, continuando con </a:t>
            </a:r>
            <a:r>
              <a:rPr lang="es-ES_tradnl" sz="2600" dirty="0" err="1"/>
              <a:t>romiplostim</a:t>
            </a:r>
            <a:r>
              <a:rPr lang="es-ES_tradnl" sz="2600" dirty="0"/>
              <a:t> y </a:t>
            </a:r>
            <a:r>
              <a:rPr lang="es-ES_tradnl" sz="2600" dirty="0" err="1"/>
              <a:t>prednisona</a:t>
            </a:r>
            <a:r>
              <a:rPr lang="es-ES_tradnl" sz="2600" dirty="0"/>
              <a:t> hasta día 155 </a:t>
            </a:r>
            <a:r>
              <a:rPr lang="es-ES_tradnl" sz="2600" dirty="0" smtClean="0"/>
              <a:t>que, </a:t>
            </a:r>
            <a:r>
              <a:rPr lang="es-ES_tradnl" sz="2600" dirty="0"/>
              <a:t>por cifras de plaquetas mantenidas (248x10</a:t>
            </a:r>
            <a:r>
              <a:rPr lang="es-ES_tradnl" sz="2600" baseline="30000" dirty="0"/>
              <a:t>3</a:t>
            </a:r>
            <a:r>
              <a:rPr lang="es-ES_tradnl" sz="2600" dirty="0"/>
              <a:t> </a:t>
            </a:r>
            <a:r>
              <a:rPr lang="es-ES_tradnl" sz="2600" dirty="0" err="1"/>
              <a:t>uL</a:t>
            </a:r>
            <a:r>
              <a:rPr lang="es-ES_tradnl" sz="2600" dirty="0"/>
              <a:t>), se </a:t>
            </a:r>
            <a:r>
              <a:rPr lang="es-ES_tradnl" sz="2600" dirty="0" smtClean="0"/>
              <a:t>suspendieron.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dirty="0" smtClean="0"/>
              <a:t>Recuento </a:t>
            </a:r>
            <a:r>
              <a:rPr lang="es-ES_tradnl" sz="2600" dirty="0"/>
              <a:t>plaquetario continuó ascendiendo, en ausencia de tratamiento hasta </a:t>
            </a:r>
            <a:r>
              <a:rPr lang="es-ES_tradnl" sz="2600" dirty="0" smtClean="0"/>
              <a:t>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271x10</a:t>
            </a:r>
            <a:r>
              <a:rPr lang="es-ES_tradnl" sz="2600" baseline="30000" dirty="0" smtClean="0"/>
              <a:t>3</a:t>
            </a:r>
            <a:r>
              <a:rPr lang="es-ES_tradnl" sz="2600" dirty="0" smtClean="0"/>
              <a:t> </a:t>
            </a:r>
            <a:r>
              <a:rPr lang="es-ES_tradnl" sz="2600" dirty="0" err="1" smtClean="0"/>
              <a:t>uL</a:t>
            </a:r>
            <a:r>
              <a:rPr lang="es-ES_tradnl" sz="2600" dirty="0" smtClean="0"/>
              <a:t>.</a:t>
            </a:r>
          </a:p>
          <a:p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/>
              <a:t>Como e</a:t>
            </a:r>
            <a:r>
              <a:rPr lang="es-ES_tradnl" sz="2600" dirty="0" err="1" smtClean="0"/>
              <a:t>fecto</a:t>
            </a:r>
            <a:r>
              <a:rPr lang="es-ES_tradnl" sz="2600" dirty="0" smtClean="0"/>
              <a:t> </a:t>
            </a:r>
            <a:r>
              <a:rPr lang="es-ES_tradnl" sz="2600" dirty="0"/>
              <a:t>adverso </a:t>
            </a:r>
            <a:r>
              <a:rPr lang="es-ES_tradnl" sz="2600" dirty="0" smtClean="0"/>
              <a:t>el paciente </a:t>
            </a:r>
            <a:r>
              <a:rPr lang="es-ES_tradnl" sz="2600" dirty="0"/>
              <a:t>experimentó dolor lumbar y candidiasis asociados a </a:t>
            </a:r>
            <a:r>
              <a:rPr lang="es-ES_tradnl" sz="2600" dirty="0" smtClean="0"/>
              <a:t>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</a:t>
            </a:r>
            <a:r>
              <a:rPr lang="es-ES_tradnl" sz="2600" dirty="0" err="1" smtClean="0"/>
              <a:t>romiplostim</a:t>
            </a:r>
            <a:r>
              <a:rPr lang="es-ES_tradnl" sz="2600" dirty="0" smtClean="0"/>
              <a:t> </a:t>
            </a:r>
            <a:r>
              <a:rPr lang="es-ES_tradnl" sz="2600" dirty="0"/>
              <a:t>y </a:t>
            </a:r>
            <a:r>
              <a:rPr lang="es-ES_tradnl" sz="2600" dirty="0" err="1"/>
              <a:t>rituximab</a:t>
            </a:r>
            <a:r>
              <a:rPr lang="es-ES_tradnl" sz="2600" dirty="0"/>
              <a:t> respectivamente</a:t>
            </a:r>
            <a:r>
              <a:rPr lang="es-ES_tradnl" sz="2600" dirty="0" smtClean="0"/>
              <a:t>, se </a:t>
            </a:r>
            <a:r>
              <a:rPr lang="es-ES_tradnl" sz="2600" dirty="0"/>
              <a:t>lo trató con analgésicos y </a:t>
            </a:r>
            <a:r>
              <a:rPr lang="es-ES_tradnl" sz="2600" dirty="0" err="1" smtClean="0"/>
              <a:t>antifúngicos</a:t>
            </a:r>
            <a:r>
              <a:rPr lang="es-ES_tradnl" sz="2600" dirty="0" smtClean="0"/>
              <a:t>,    </a:t>
            </a:r>
          </a:p>
          <a:p>
            <a:r>
              <a:rPr lang="es-ES_tradnl" sz="2600" dirty="0"/>
              <a:t> </a:t>
            </a:r>
            <a:r>
              <a:rPr lang="es-ES_tradnl" sz="2600" dirty="0" smtClean="0"/>
              <a:t>     leucocitosis </a:t>
            </a:r>
            <a:r>
              <a:rPr lang="es-ES_tradnl" sz="2600" dirty="0"/>
              <a:t>potenciada a la asociación de ambos fármacos.</a:t>
            </a: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956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1"/>
            <a:ext cx="12192000" cy="6104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  <a:endParaRPr lang="en-US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Trombocitopenia en PTI puede ir asociada con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incremento en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destrucción de plaquetas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y/o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producción insuficiente de las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mismas.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asociación de agente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inmunomodulador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agonista del receptor de la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trombopoyetina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puede incrementar la eficacia de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ambos.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Rituximax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 destrucción plaquetas por efecto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inmunomodulador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2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deplecionando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células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respuesta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mantenida en un 40% de los casos tras 2 años.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8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-1488"/>
            <a:ext cx="110420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AR" sz="2600" dirty="0" smtClean="0"/>
          </a:p>
          <a:p>
            <a:r>
              <a:rPr lang="es-AR" sz="2900" dirty="0" smtClean="0"/>
              <a:t> </a:t>
            </a:r>
            <a:endParaRPr lang="en-US" sz="29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3" name="Rectángulo 2"/>
          <p:cNvSpPr/>
          <p:nvPr/>
        </p:nvSpPr>
        <p:spPr>
          <a:xfrm>
            <a:off x="0" y="-1488"/>
            <a:ext cx="12192000" cy="5259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DISCUSIÓN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_tradnl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incremento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recuento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plaquetario puede tardar varias semanas en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obtenerse.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agonistas del receptor de la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trombopoyetina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estimulan principalmente producción de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plaquetas, la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cual no persiste tras suspensión del tratamiento. Su uso temporal puede considerarse al inicio de PTI severa y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sintomática,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las inmunoglobulinas y corticoides han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fracasado.</a:t>
            </a:r>
            <a:endParaRPr lang="en-US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pesar de </a:t>
            </a:r>
            <a:r>
              <a:rPr lang="es-ES_tradnl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beneficios de ambos fármacos en casos aislados, son necesarios estudios que corroboren eficacia y seguridad del uso combinado de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romiplostim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_tradnl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rituximab</a:t>
            </a:r>
            <a:r>
              <a:rPr lang="es-ES_tradnl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pacientes con PTI refractaria.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2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356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900" dirty="0" smtClean="0"/>
              <a:t>ROMIPLOSTIM</a:t>
            </a:r>
          </a:p>
          <a:p>
            <a:r>
              <a:rPr lang="es-AR" sz="2600" dirty="0" smtClean="0"/>
              <a:t>Proteína de fusión, análoga a la </a:t>
            </a:r>
            <a:r>
              <a:rPr lang="es-AR" sz="2600" dirty="0" err="1" smtClean="0"/>
              <a:t>trombopoyetina</a:t>
            </a:r>
            <a:r>
              <a:rPr lang="es-AR" sz="2600" dirty="0" smtClean="0"/>
              <a:t> que aumenta producción de plaquetas.</a:t>
            </a:r>
          </a:p>
          <a:p>
            <a:r>
              <a:rPr lang="es-AR" sz="2600" dirty="0" smtClean="0"/>
              <a:t>No tiene ninguna homología con la </a:t>
            </a:r>
            <a:r>
              <a:rPr lang="es-AR" sz="2600" dirty="0" err="1" smtClean="0"/>
              <a:t>trombopoyetina</a:t>
            </a:r>
            <a:r>
              <a:rPr lang="es-AR" sz="2600" dirty="0" smtClean="0"/>
              <a:t>, aunque se acopla perfectamente a su receptor.</a:t>
            </a:r>
          </a:p>
          <a:p>
            <a:r>
              <a:rPr lang="es-AR" sz="2600" dirty="0" smtClean="0"/>
              <a:t>Se utiliza para prevenir episodios de sangrado en pacientes con púrpura </a:t>
            </a:r>
            <a:r>
              <a:rPr lang="es-AR" sz="2600" dirty="0" err="1" smtClean="0"/>
              <a:t>trombocitopénica</a:t>
            </a:r>
            <a:r>
              <a:rPr lang="es-AR" sz="2600" dirty="0" smtClean="0"/>
              <a:t> crónica inmune o idiopática.</a:t>
            </a:r>
          </a:p>
          <a:p>
            <a:pPr marL="0" indent="0">
              <a:buNone/>
            </a:pPr>
            <a:r>
              <a:rPr lang="es-AR" sz="2600" b="1" dirty="0" smtClean="0"/>
              <a:t>Mecanismo de acción</a:t>
            </a:r>
          </a:p>
          <a:p>
            <a:r>
              <a:rPr lang="es-AR" sz="2600" dirty="0"/>
              <a:t>P</a:t>
            </a:r>
            <a:r>
              <a:rPr lang="es-AR" sz="2600" dirty="0" smtClean="0"/>
              <a:t>roteína de fusión </a:t>
            </a:r>
            <a:r>
              <a:rPr lang="es-AR" sz="2600" dirty="0" err="1" smtClean="0"/>
              <a:t>Fc</a:t>
            </a:r>
            <a:r>
              <a:rPr lang="es-AR" sz="2600" dirty="0" smtClean="0"/>
              <a:t>-péptido (cuerpo peptídico), ejerce su efecto a través del receptor de </a:t>
            </a:r>
            <a:r>
              <a:rPr lang="es-AR" sz="2600" dirty="0" err="1" smtClean="0"/>
              <a:t>trombopoyetina</a:t>
            </a:r>
            <a:r>
              <a:rPr lang="es-AR" sz="2600" dirty="0" smtClean="0"/>
              <a:t> (TPO) también denominado </a:t>
            </a:r>
            <a:r>
              <a:rPr lang="es-AR" sz="2600" dirty="0" err="1" smtClean="0"/>
              <a:t>cMpi</a:t>
            </a:r>
            <a:r>
              <a:rPr lang="es-AR" sz="2600" dirty="0" smtClean="0"/>
              <a:t>, para aumentar producción de plaquetas.</a:t>
            </a:r>
          </a:p>
          <a:p>
            <a:r>
              <a:rPr lang="es-AR" sz="2600" dirty="0" smtClean="0"/>
              <a:t>Molécula peptídica formada por un dominio </a:t>
            </a:r>
            <a:r>
              <a:rPr lang="es-AR" sz="2600" dirty="0" err="1" smtClean="0"/>
              <a:t>Fc</a:t>
            </a:r>
            <a:r>
              <a:rPr lang="es-AR" sz="2600" dirty="0" smtClean="0"/>
              <a:t> de la inmunoglobulina humana IgG1, con cada subunidad de cadena simple unida mediante enlace covalente en extremo C a una cadena peptídica que contiene dos dominios de unión del receptor de la TPO.</a:t>
            </a:r>
          </a:p>
          <a:p>
            <a:r>
              <a:rPr lang="es-AR" sz="2600" dirty="0" smtClean="0"/>
              <a:t>No existe homología secuencial de aminoácidos con la TPO endógena.</a:t>
            </a:r>
          </a:p>
          <a:p>
            <a:pPr marL="0" indent="0">
              <a:buNone/>
            </a:pPr>
            <a:endParaRPr lang="es-AR" sz="2900" dirty="0"/>
          </a:p>
          <a:p>
            <a:pPr marL="0" indent="0">
              <a:buNone/>
            </a:pPr>
            <a:endParaRPr lang="en-US" sz="29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90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356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/>
              <a:t>ROMIPLOSTIM</a:t>
            </a:r>
          </a:p>
          <a:p>
            <a:r>
              <a:rPr lang="es-AR" sz="2600" dirty="0" smtClean="0"/>
              <a:t>De administración subcutánea semanal con ajuste de dosis en incrementos de 1mg/kg hasta que el paciente logra una plaqueta igual a 50x10</a:t>
            </a:r>
            <a:r>
              <a:rPr lang="es-AR" baseline="30000" dirty="0" smtClean="0"/>
              <a:t>9</a:t>
            </a:r>
            <a:r>
              <a:rPr lang="es-AR" dirty="0" smtClean="0"/>
              <a:t>/L según sea necesario para reducir el riesgo de sangrado. </a:t>
            </a:r>
            <a:endParaRPr lang="es-AR" dirty="0"/>
          </a:p>
          <a:p>
            <a:r>
              <a:rPr lang="es-AR" dirty="0" smtClean="0"/>
              <a:t>No exceder dosis semanal máximo de 50 mg/kg.</a:t>
            </a:r>
          </a:p>
          <a:p>
            <a:r>
              <a:rPr lang="es-AR" dirty="0" smtClean="0"/>
              <a:t>Se clasifica dentro de la categoría C de riesgo en el embarazo.</a:t>
            </a:r>
          </a:p>
          <a:p>
            <a:r>
              <a:rPr lang="es-AR" dirty="0" smtClean="0"/>
              <a:t>Atraviesa barrera placentaria.</a:t>
            </a:r>
          </a:p>
          <a:p>
            <a:r>
              <a:rPr lang="es-AR" dirty="0" smtClean="0"/>
              <a:t>Se desconoce si se excreta en leche materna.</a:t>
            </a:r>
          </a:p>
          <a:p>
            <a:r>
              <a:rPr lang="es-AR" dirty="0" smtClean="0"/>
              <a:t>Se lo puede administrar combinado (en ensayos clínicos).</a:t>
            </a:r>
          </a:p>
          <a:p>
            <a:pPr lvl="2">
              <a:buFontTx/>
              <a:buChar char="-"/>
            </a:pPr>
            <a:r>
              <a:rPr lang="es-AR" sz="2600" dirty="0" err="1" smtClean="0"/>
              <a:t>Corticosteroides</a:t>
            </a:r>
            <a:endParaRPr lang="es-AR" sz="2600" dirty="0" smtClean="0"/>
          </a:p>
          <a:p>
            <a:pPr lvl="2">
              <a:buFontTx/>
              <a:buChar char="-"/>
            </a:pPr>
            <a:r>
              <a:rPr lang="es-AR" sz="2600" dirty="0" err="1" smtClean="0"/>
              <a:t>Danazol</a:t>
            </a:r>
            <a:r>
              <a:rPr lang="es-AR" sz="2600" dirty="0" smtClean="0"/>
              <a:t> y/o </a:t>
            </a:r>
            <a:r>
              <a:rPr lang="es-AR" sz="2600" dirty="0" err="1" smtClean="0"/>
              <a:t>azatioprina</a:t>
            </a:r>
            <a:endParaRPr lang="es-AR" sz="2600" dirty="0"/>
          </a:p>
          <a:p>
            <a:pPr lvl="2">
              <a:buFontTx/>
              <a:buChar char="-"/>
            </a:pPr>
            <a:r>
              <a:rPr lang="es-AR" sz="2600" dirty="0" smtClean="0"/>
              <a:t>Inmunoglobulina intravenosa</a:t>
            </a:r>
          </a:p>
          <a:p>
            <a:pPr lvl="2">
              <a:buFontTx/>
              <a:buChar char="-"/>
            </a:pPr>
            <a:r>
              <a:rPr lang="es-AR" sz="2600" dirty="0" smtClean="0"/>
              <a:t>Inmunoglobulina anti-D</a:t>
            </a:r>
            <a:endParaRPr lang="en-US" dirty="0"/>
          </a:p>
          <a:p>
            <a:endParaRPr lang="en-US" sz="2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8804787" y="15240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/>
              <a:t>r</a:t>
            </a:r>
            <a:r>
              <a:rPr lang="es-AR" sz="1900" b="1" dirty="0" err="1" smtClean="0"/>
              <a:t>ituximab</a:t>
            </a:r>
            <a:r>
              <a:rPr lang="es-AR" sz="1900" b="1" dirty="0" smtClean="0"/>
              <a:t> y </a:t>
            </a:r>
            <a:r>
              <a:rPr lang="es-AR" sz="1900" b="1" dirty="0" err="1" smtClean="0"/>
              <a:t>romiplostim</a:t>
            </a:r>
            <a:r>
              <a:rPr lang="es-AR" sz="1900" b="1" dirty="0" smtClean="0"/>
              <a:t> en PTI</a:t>
            </a:r>
            <a:endParaRPr lang="en-US" sz="19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9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3391" y="323555"/>
            <a:ext cx="116857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Meroño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Saura MA, 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Rodríguez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Martínez T, Ventura López M y col. Caso clínico: Uso combinado de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rituximab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romiplostim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en púrpura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trombocitopénica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idiopática.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OFIL 2018;28(1):79-80</a:t>
            </a:r>
          </a:p>
          <a:p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1107</Words>
  <Application>Microsoft Office PowerPoint</Application>
  <PresentationFormat>Personalizado</PresentationFormat>
  <Paragraphs>177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167</cp:revision>
  <cp:lastPrinted>2020-05-10T22:28:24Z</cp:lastPrinted>
  <dcterms:created xsi:type="dcterms:W3CDTF">2020-05-07T22:50:37Z</dcterms:created>
  <dcterms:modified xsi:type="dcterms:W3CDTF">2020-06-15T14:01:18Z</dcterms:modified>
</cp:coreProperties>
</file>